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1680" y="1916832"/>
            <a:ext cx="61206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  <a:cs typeface="BrowalliaUPC" pitchFamily="34" charset="-34"/>
              </a:rPr>
              <a:t>МКДОУ «ЦРР-д/с №5 «Теремок»</a:t>
            </a:r>
          </a:p>
          <a:p>
            <a:pPr algn="ctr"/>
            <a:endParaRPr lang="ru-RU" sz="2800" b="1" dirty="0">
              <a:solidFill>
                <a:srgbClr val="00B0F0"/>
              </a:solidFill>
              <a:cs typeface="BrowalliaUPC" pitchFamily="34" charset="-34"/>
            </a:endParaRPr>
          </a:p>
          <a:p>
            <a:pPr algn="ctr"/>
            <a:r>
              <a:rPr lang="ru-RU" sz="4000" b="1" dirty="0" smtClean="0">
                <a:solidFill>
                  <a:srgbClr val="00B0F0"/>
                </a:solidFill>
                <a:cs typeface="BrowalliaUPC" pitchFamily="34" charset="-34"/>
              </a:rPr>
              <a:t>Проект</a:t>
            </a:r>
          </a:p>
          <a:p>
            <a:pPr algn="ctr"/>
            <a:r>
              <a:rPr lang="ru-RU" sz="4000" b="1" dirty="0" smtClean="0">
                <a:solidFill>
                  <a:srgbClr val="00B0F0"/>
                </a:solidFill>
                <a:cs typeface="BrowalliaUPC" pitchFamily="34" charset="-34"/>
              </a:rPr>
              <a:t>«День космонавтики»</a:t>
            </a:r>
          </a:p>
          <a:p>
            <a:pPr algn="ctr"/>
            <a:endParaRPr lang="ru-RU" sz="2400" b="1" dirty="0" smtClean="0">
              <a:solidFill>
                <a:srgbClr val="00B0F0"/>
              </a:solidFill>
              <a:cs typeface="BrowalliaUPC" pitchFamily="34" charset="-34"/>
            </a:endParaRPr>
          </a:p>
          <a:p>
            <a:pPr algn="ctr"/>
            <a:r>
              <a:rPr lang="ru-RU" sz="2400" b="1" dirty="0" smtClean="0">
                <a:solidFill>
                  <a:srgbClr val="00B0F0"/>
                </a:solidFill>
                <a:cs typeface="BrowalliaUPC" pitchFamily="34" charset="-34"/>
              </a:rPr>
              <a:t>Руководитель проекта: заместитель заведующего по ВР Огуенко А.П.</a:t>
            </a:r>
          </a:p>
          <a:p>
            <a:pPr algn="ctr"/>
            <a:r>
              <a:rPr lang="ru-RU" sz="2400" b="1" dirty="0" smtClean="0">
                <a:solidFill>
                  <a:srgbClr val="00B0F0"/>
                </a:solidFill>
                <a:cs typeface="BrowalliaUPC" pitchFamily="34" charset="-34"/>
              </a:rPr>
              <a:t>Республика Дагестан г. Кизляр</a:t>
            </a:r>
            <a:endParaRPr lang="ru-RU" sz="2400" b="1" dirty="0">
              <a:solidFill>
                <a:srgbClr val="00B0F0"/>
              </a:solidFill>
              <a:cs typeface="BrowalliaUPC" pitchFamily="34" charset="-34"/>
            </a:endParaRPr>
          </a:p>
          <a:p>
            <a:pPr algn="ctr"/>
            <a:r>
              <a:rPr lang="ru-RU" sz="2400" b="1" dirty="0" smtClean="0">
                <a:solidFill>
                  <a:srgbClr val="00B0F0"/>
                </a:solidFill>
                <a:cs typeface="BrowalliaUPC" pitchFamily="34" charset="-34"/>
              </a:rPr>
              <a:t>2017г..</a:t>
            </a:r>
            <a:endParaRPr lang="ru-RU" sz="2400" b="1" dirty="0">
              <a:solidFill>
                <a:srgbClr val="00B0F0"/>
              </a:solidFill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6212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66"/>
            <a:ext cx="9144000" cy="68432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88640"/>
            <a:ext cx="2664308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3" y="3973560"/>
            <a:ext cx="4536504" cy="2551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908720"/>
            <a:ext cx="4104456" cy="2308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7021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66"/>
            <a:ext cx="9144000" cy="68432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60851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458" y="3356992"/>
            <a:ext cx="5040559" cy="2835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7673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66"/>
            <a:ext cx="9144000" cy="68432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6" r="24803" b="15279"/>
          <a:stretch/>
        </p:blipFill>
        <p:spPr>
          <a:xfrm>
            <a:off x="1115616" y="615295"/>
            <a:ext cx="2736304" cy="3476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3" r="12496" b="14308"/>
          <a:stretch/>
        </p:blipFill>
        <p:spPr>
          <a:xfrm>
            <a:off x="5436096" y="1772816"/>
            <a:ext cx="2592288" cy="4246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7673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3707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36645"/>
            <a:ext cx="2736304" cy="3648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20" y="236645"/>
            <a:ext cx="2736304" cy="3648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5"/>
          <a:stretch/>
        </p:blipFill>
        <p:spPr>
          <a:xfrm>
            <a:off x="2303748" y="3933056"/>
            <a:ext cx="3816424" cy="2821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440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8"/>
            <a:ext cx="9144000" cy="68432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476672"/>
            <a:ext cx="4320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chemeClr val="bg1">
                    <a:lumMod val="95000"/>
                  </a:schemeClr>
                </a:solidFill>
                <a:latin typeface="Arial"/>
                <a:ea typeface="Times New Roman"/>
              </a:rPr>
              <a:t>Проблема: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Arial"/>
                <a:ea typeface="Times New Roman"/>
              </a:rPr>
              <a:t> дети не знают праздник - День космонавтики, о первом полёте Юрия Алексеевича Гагарина в космос. Для решения этой проблемы возник этот проект.</a:t>
            </a:r>
            <a:br>
              <a:rPr lang="ru-RU" dirty="0">
                <a:solidFill>
                  <a:schemeClr val="bg1">
                    <a:lumMod val="95000"/>
                  </a:schemeClr>
                </a:solidFill>
                <a:latin typeface="Arial"/>
                <a:ea typeface="Times New Roman"/>
              </a:rPr>
            </a:br>
            <a:r>
              <a:rPr lang="ru-RU" i="1" dirty="0">
                <a:solidFill>
                  <a:schemeClr val="bg1">
                    <a:lumMod val="95000"/>
                  </a:schemeClr>
                </a:solidFill>
                <a:latin typeface="Arial"/>
                <a:ea typeface="Times New Roman"/>
              </a:rPr>
              <a:t>Обоснование проблемы: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Arial"/>
                <a:ea typeface="Times New Roman"/>
              </a:rPr>
              <a:t> </a:t>
            </a:r>
            <a:br>
              <a:rPr lang="ru-RU" dirty="0">
                <a:solidFill>
                  <a:schemeClr val="bg1">
                    <a:lumMod val="95000"/>
                  </a:schemeClr>
                </a:solidFill>
                <a:latin typeface="Arial"/>
                <a:ea typeface="Times New Roman"/>
              </a:rPr>
            </a:b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Arial"/>
                <a:ea typeface="Times New Roman"/>
              </a:rPr>
              <a:t>1. Родители уделяют недостаточное внимание российским праздникам, а именно, Дню космонавтики.</a:t>
            </a:r>
            <a:br>
              <a:rPr lang="ru-RU" dirty="0">
                <a:solidFill>
                  <a:schemeClr val="bg1">
                    <a:lumMod val="95000"/>
                  </a:schemeClr>
                </a:solidFill>
                <a:latin typeface="Arial"/>
                <a:ea typeface="Times New Roman"/>
              </a:rPr>
            </a:b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Arial"/>
                <a:ea typeface="Times New Roman"/>
              </a:rPr>
              <a:t>2. У детей нет знаний о космосе, первом человеке, полетевшем в космос, о существовании праздника в России - День космонавтики.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/>
            </a:r>
            <a:b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980743"/>
            <a:ext cx="3104744" cy="3706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672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46" y="-26455"/>
            <a:ext cx="9199056" cy="68844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980728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bg1"/>
                </a:solidFill>
                <a:latin typeface="Arial"/>
                <a:ea typeface="Times New Roman"/>
              </a:rPr>
              <a:t>Тип проекта:</a:t>
            </a:r>
            <a:r>
              <a:rPr lang="ru-RU" dirty="0">
                <a:solidFill>
                  <a:schemeClr val="bg1"/>
                </a:solidFill>
                <a:latin typeface="Arial"/>
                <a:ea typeface="Times New Roman"/>
              </a:rPr>
              <a:t> познавательно-творческий.</a:t>
            </a:r>
            <a:br>
              <a:rPr lang="ru-RU" dirty="0">
                <a:solidFill>
                  <a:schemeClr val="bg1"/>
                </a:solidFill>
                <a:latin typeface="Arial"/>
                <a:ea typeface="Times New Roman"/>
              </a:rPr>
            </a:br>
            <a:r>
              <a:rPr lang="ru-RU" i="1" dirty="0">
                <a:solidFill>
                  <a:schemeClr val="bg1"/>
                </a:solidFill>
                <a:latin typeface="Arial"/>
                <a:ea typeface="Times New Roman"/>
              </a:rPr>
              <a:t>Вид проекта:</a:t>
            </a:r>
            <a:r>
              <a:rPr lang="ru-RU" dirty="0">
                <a:solidFill>
                  <a:schemeClr val="bg1"/>
                </a:solidFill>
                <a:latin typeface="Arial"/>
                <a:ea typeface="Times New Roman"/>
              </a:rPr>
              <a:t> краткосрочный.</a:t>
            </a:r>
            <a:br>
              <a:rPr lang="ru-RU" dirty="0">
                <a:solidFill>
                  <a:schemeClr val="bg1"/>
                </a:solidFill>
                <a:latin typeface="Arial"/>
                <a:ea typeface="Times New Roman"/>
              </a:rPr>
            </a:br>
            <a:r>
              <a:rPr lang="ru-RU" i="1" dirty="0">
                <a:solidFill>
                  <a:schemeClr val="bg1"/>
                </a:solidFill>
                <a:latin typeface="Arial"/>
                <a:ea typeface="Times New Roman"/>
              </a:rPr>
              <a:t>Участники проекта:</a:t>
            </a:r>
            <a:r>
              <a:rPr lang="ru-RU" dirty="0">
                <a:solidFill>
                  <a:schemeClr val="bg1"/>
                </a:solidFill>
                <a:latin typeface="Arial"/>
                <a:ea typeface="Times New Roman"/>
              </a:rPr>
              <a:t> дети 2 младшей группы «Улыбка», педагоги, родители.</a:t>
            </a:r>
            <a:br>
              <a:rPr lang="ru-RU" dirty="0">
                <a:solidFill>
                  <a:schemeClr val="bg1"/>
                </a:solidFill>
                <a:latin typeface="Arial"/>
                <a:ea typeface="Times New Roman"/>
              </a:rPr>
            </a:br>
            <a:r>
              <a:rPr lang="ru-RU" i="1" dirty="0">
                <a:solidFill>
                  <a:schemeClr val="bg1"/>
                </a:solidFill>
                <a:latin typeface="Arial"/>
                <a:ea typeface="Times New Roman"/>
              </a:rPr>
              <a:t>Цель:</a:t>
            </a:r>
            <a:r>
              <a:rPr lang="ru-RU" dirty="0">
                <a:solidFill>
                  <a:schemeClr val="bg1"/>
                </a:solidFill>
                <a:latin typeface="Arial"/>
                <a:ea typeface="Times New Roman"/>
              </a:rPr>
              <a:t> Познакомить детей с российским праздником - День космонавтики, с космосом, с первым космонавтом </a:t>
            </a:r>
            <a:r>
              <a:rPr lang="ru-RU" dirty="0" err="1">
                <a:solidFill>
                  <a:schemeClr val="bg1"/>
                </a:solidFill>
                <a:latin typeface="Arial"/>
                <a:ea typeface="Times New Roman"/>
              </a:rPr>
              <a:t>Ю.А.Гагариным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/>
            </a:r>
            <a:b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522" y="3289052"/>
            <a:ext cx="5596114" cy="3147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250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2" y="0"/>
            <a:ext cx="9153852" cy="68506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260649"/>
            <a:ext cx="51125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bg1"/>
                </a:solidFill>
                <a:latin typeface="Arial"/>
                <a:ea typeface="Times New Roman"/>
              </a:rPr>
              <a:t>Задачи:</a:t>
            </a:r>
            <a:r>
              <a:rPr lang="ru-RU" dirty="0">
                <a:solidFill>
                  <a:schemeClr val="bg1"/>
                </a:solidFill>
                <a:latin typeface="Arial"/>
                <a:ea typeface="Times New Roman"/>
              </a:rPr>
              <a:t/>
            </a:r>
            <a:br>
              <a:rPr lang="ru-RU" dirty="0">
                <a:solidFill>
                  <a:schemeClr val="bg1"/>
                </a:solidFill>
                <a:latin typeface="Arial"/>
                <a:ea typeface="Times New Roman"/>
              </a:rPr>
            </a:br>
            <a:r>
              <a:rPr lang="ru-RU" dirty="0">
                <a:solidFill>
                  <a:schemeClr val="bg1"/>
                </a:solidFill>
                <a:latin typeface="Arial"/>
                <a:ea typeface="Times New Roman"/>
              </a:rPr>
              <a:t>1. Дать знания детям о российском празднике - День космонавтики, о космосе, о первом космонавте </a:t>
            </a:r>
            <a:r>
              <a:rPr lang="ru-RU" dirty="0" err="1">
                <a:solidFill>
                  <a:schemeClr val="bg1"/>
                </a:solidFill>
                <a:latin typeface="Arial"/>
                <a:ea typeface="Times New Roman"/>
              </a:rPr>
              <a:t>Ю.А.Гагарине</a:t>
            </a:r>
            <a:r>
              <a:rPr lang="ru-RU" dirty="0">
                <a:solidFill>
                  <a:schemeClr val="bg1"/>
                </a:solidFill>
                <a:latin typeface="Arial"/>
                <a:ea typeface="Times New Roman"/>
              </a:rPr>
              <a:t>. Вызвать интерес к рассматриванию иллюстраций о космосе. Обучать активности, коллективизму.</a:t>
            </a:r>
            <a:br>
              <a:rPr lang="ru-RU" dirty="0">
                <a:solidFill>
                  <a:schemeClr val="bg1"/>
                </a:solidFill>
                <a:latin typeface="Arial"/>
                <a:ea typeface="Times New Roman"/>
              </a:rPr>
            </a:br>
            <a:r>
              <a:rPr lang="ru-RU" dirty="0">
                <a:solidFill>
                  <a:schemeClr val="bg1"/>
                </a:solidFill>
                <a:latin typeface="Arial"/>
                <a:ea typeface="Times New Roman"/>
              </a:rPr>
              <a:t>2. Активировать слуховые и зрительные анализаторы ,развивать у детей речь, воображение и мышление. Развивать умения взаимодействовать друг с другом, побуждать детей к совместной деятельности .</a:t>
            </a:r>
            <a:br>
              <a:rPr lang="ru-RU" dirty="0">
                <a:solidFill>
                  <a:schemeClr val="bg1"/>
                </a:solidFill>
                <a:latin typeface="Arial"/>
                <a:ea typeface="Times New Roman"/>
              </a:rPr>
            </a:br>
            <a:r>
              <a:rPr lang="ru-RU" dirty="0">
                <a:solidFill>
                  <a:schemeClr val="bg1"/>
                </a:solidFill>
                <a:latin typeface="Arial"/>
                <a:ea typeface="Times New Roman"/>
              </a:rPr>
              <a:t>3. Воспитывать уважение к людям, работающих в космосе, дисциплинированность, любознательность. Прививать любовь и чувство гордости к своей стране. Воспитывать у детей умение слушать взрослых .</a:t>
            </a:r>
            <a:br>
              <a:rPr lang="ru-RU" dirty="0">
                <a:solidFill>
                  <a:schemeClr val="bg1"/>
                </a:solidFill>
                <a:latin typeface="Arial"/>
                <a:ea typeface="Times New Roman"/>
              </a:rPr>
            </a:br>
            <a:r>
              <a:rPr lang="ru-RU" dirty="0">
                <a:solidFill>
                  <a:schemeClr val="bg1"/>
                </a:solidFill>
                <a:latin typeface="Arial"/>
                <a:ea typeface="Times New Roman"/>
              </a:rPr>
              <a:t>4. Активизировать словарь: планета ,космос, созвездие, ракета, скафандр, луна, вселенная, космонавт.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1"/>
          <a:stretch/>
        </p:blipFill>
        <p:spPr>
          <a:xfrm>
            <a:off x="6228184" y="2276872"/>
            <a:ext cx="2376264" cy="390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966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8"/>
            <a:ext cx="9144000" cy="68432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404664"/>
            <a:ext cx="63367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bg1"/>
                </a:solidFill>
                <a:latin typeface="Arial"/>
                <a:ea typeface="Times New Roman"/>
              </a:rPr>
              <a:t>Ожидаемые результаты:</a:t>
            </a:r>
            <a:r>
              <a:rPr lang="ru-RU" dirty="0">
                <a:solidFill>
                  <a:schemeClr val="bg1"/>
                </a:solidFill>
                <a:latin typeface="Arial"/>
                <a:ea typeface="Times New Roman"/>
              </a:rPr>
              <a:t> </a:t>
            </a:r>
            <a:br>
              <a:rPr lang="ru-RU" dirty="0">
                <a:solidFill>
                  <a:schemeClr val="bg1"/>
                </a:solidFill>
                <a:latin typeface="Arial"/>
                <a:ea typeface="Times New Roman"/>
              </a:rPr>
            </a:br>
            <a:r>
              <a:rPr lang="ru-RU" dirty="0">
                <a:solidFill>
                  <a:schemeClr val="bg1"/>
                </a:solidFill>
                <a:latin typeface="Arial"/>
                <a:ea typeface="Times New Roman"/>
              </a:rPr>
              <a:t>1.Заинтересованность детей темой о космосе, проявление их познавательной активности.</a:t>
            </a:r>
            <a:br>
              <a:rPr lang="ru-RU" dirty="0">
                <a:solidFill>
                  <a:schemeClr val="bg1"/>
                </a:solidFill>
                <a:latin typeface="Arial"/>
                <a:ea typeface="Times New Roman"/>
              </a:rPr>
            </a:br>
            <a:r>
              <a:rPr lang="ru-RU" dirty="0">
                <a:solidFill>
                  <a:schemeClr val="bg1"/>
                </a:solidFill>
                <a:latin typeface="Arial"/>
                <a:ea typeface="Times New Roman"/>
              </a:rPr>
              <a:t>2.Дети самостоятельно проявляют инициативу: рассматривают иллюстрации, участвуют в беседах, задают вопросы; конструируют из строительного материала, конструктора, ракеты по своему представлению, проявляют творчество и детальность в работе.</a:t>
            </a:r>
            <a:br>
              <a:rPr lang="ru-RU" dirty="0">
                <a:solidFill>
                  <a:schemeClr val="bg1"/>
                </a:solidFill>
                <a:latin typeface="Arial"/>
                <a:ea typeface="Times New Roman"/>
              </a:rPr>
            </a:br>
            <a:r>
              <a:rPr lang="ru-RU" dirty="0">
                <a:solidFill>
                  <a:schemeClr val="bg1"/>
                </a:solidFill>
                <a:latin typeface="Arial"/>
                <a:ea typeface="Times New Roman"/>
              </a:rPr>
              <a:t>3.С удовольствием рисуют, лепят, играют.</a:t>
            </a:r>
            <a:br>
              <a:rPr lang="ru-RU" dirty="0">
                <a:solidFill>
                  <a:schemeClr val="bg1"/>
                </a:solidFill>
                <a:latin typeface="Arial"/>
                <a:ea typeface="Times New Roman"/>
              </a:rPr>
            </a:br>
            <a:r>
              <a:rPr lang="ru-RU" dirty="0">
                <a:solidFill>
                  <a:schemeClr val="bg1"/>
                </a:solidFill>
                <a:latin typeface="Arial"/>
                <a:ea typeface="Times New Roman"/>
              </a:rPr>
              <a:t>4.Участие в совместной деятельности родителей, празднования Дня космонавтики.</a:t>
            </a:r>
            <a:br>
              <a:rPr lang="ru-RU" dirty="0">
                <a:solidFill>
                  <a:schemeClr val="bg1"/>
                </a:solidFill>
                <a:latin typeface="Arial"/>
                <a:ea typeface="Times New Roman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8"/>
          <a:stretch/>
        </p:blipFill>
        <p:spPr>
          <a:xfrm rot="5400000">
            <a:off x="5384863" y="3264209"/>
            <a:ext cx="427893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34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375"/>
            <a:ext cx="9153852" cy="68506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404665"/>
            <a:ext cx="65344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bg1"/>
                </a:solidFill>
                <a:latin typeface="Arial"/>
                <a:ea typeface="Times New Roman"/>
              </a:rPr>
              <a:t>Продукт проектной деятельности:</a:t>
            </a:r>
            <a:r>
              <a:rPr lang="ru-RU" dirty="0">
                <a:solidFill>
                  <a:schemeClr val="bg1"/>
                </a:solidFill>
                <a:latin typeface="Arial"/>
                <a:ea typeface="Times New Roman"/>
              </a:rPr>
              <a:t> Оформление группы и приемной; выставка детских работ «Космическое путешествие»; папка-передвижка для родителей «« Праздник 12 апреля - День авиации и космонавтики Юрий Алексеевич Гагарин - Первый человек в космосе. История космонавтики», выставка работ детей, сделанных совместно с родителями «Этот удивительный космос».</a:t>
            </a:r>
            <a:br>
              <a:rPr lang="ru-RU" dirty="0">
                <a:solidFill>
                  <a:schemeClr val="bg1"/>
                </a:solidFill>
                <a:latin typeface="Arial"/>
                <a:ea typeface="Times New Roman"/>
              </a:rPr>
            </a:br>
            <a:r>
              <a:rPr lang="ru-RU" i="1" dirty="0">
                <a:solidFill>
                  <a:schemeClr val="bg1"/>
                </a:solidFill>
                <a:latin typeface="Arial"/>
                <a:ea typeface="Times New Roman"/>
              </a:rPr>
              <a:t>Реализация проекта:</a:t>
            </a:r>
            <a:r>
              <a:rPr lang="ru-RU" dirty="0">
                <a:solidFill>
                  <a:schemeClr val="bg1"/>
                </a:solidFill>
                <a:latin typeface="Arial"/>
                <a:ea typeface="Times New Roman"/>
              </a:rPr>
              <a:t/>
            </a:r>
            <a:br>
              <a:rPr lang="ru-RU" dirty="0">
                <a:solidFill>
                  <a:schemeClr val="bg1"/>
                </a:solidFill>
                <a:latin typeface="Arial"/>
                <a:ea typeface="Times New Roman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31"/>
          <a:stretch/>
        </p:blipFill>
        <p:spPr>
          <a:xfrm>
            <a:off x="3347864" y="2852936"/>
            <a:ext cx="5224684" cy="3462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0959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375"/>
            <a:ext cx="9153852" cy="68506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692696"/>
            <a:ext cx="7848872" cy="3528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rgbClr val="000000"/>
                </a:solidFill>
                <a:latin typeface="Arial"/>
                <a:ea typeface="Times New Roman"/>
              </a:rPr>
              <a:t>1</a:t>
            </a:r>
            <a:r>
              <a:rPr lang="ru-RU" u="sng" dirty="0">
                <a:solidFill>
                  <a:schemeClr val="bg1"/>
                </a:solidFill>
                <a:latin typeface="Arial"/>
                <a:ea typeface="Times New Roman"/>
              </a:rPr>
              <a:t>. Работа с родителями:</a:t>
            </a:r>
            <a:r>
              <a:rPr lang="ru-RU" dirty="0">
                <a:solidFill>
                  <a:schemeClr val="bg1"/>
                </a:solidFill>
                <a:latin typeface="Arial"/>
                <a:ea typeface="Times New Roman"/>
              </a:rPr>
              <a:t/>
            </a:r>
            <a:br>
              <a:rPr lang="ru-RU" dirty="0">
                <a:solidFill>
                  <a:schemeClr val="bg1"/>
                </a:solidFill>
                <a:latin typeface="Arial"/>
                <a:ea typeface="Times New Roman"/>
              </a:rPr>
            </a:br>
            <a:r>
              <a:rPr lang="ru-RU" dirty="0">
                <a:solidFill>
                  <a:schemeClr val="bg1"/>
                </a:solidFill>
                <a:latin typeface="Arial"/>
                <a:ea typeface="Times New Roman"/>
              </a:rPr>
              <a:t>- консультация «Знакомим ребенка с космосом»;</a:t>
            </a:r>
            <a:br>
              <a:rPr lang="ru-RU" dirty="0">
                <a:solidFill>
                  <a:schemeClr val="bg1"/>
                </a:solidFill>
                <a:latin typeface="Arial"/>
                <a:ea typeface="Times New Roman"/>
              </a:rPr>
            </a:br>
            <a:r>
              <a:rPr lang="ru-RU" dirty="0">
                <a:solidFill>
                  <a:schemeClr val="bg1"/>
                </a:solidFill>
                <a:latin typeface="Arial"/>
                <a:ea typeface="Times New Roman"/>
              </a:rPr>
              <a:t>- папка –передвижка « Праздник 12 апреля - День авиации и космонавтики</a:t>
            </a:r>
            <a:br>
              <a:rPr lang="ru-RU" dirty="0">
                <a:solidFill>
                  <a:schemeClr val="bg1"/>
                </a:solidFill>
                <a:latin typeface="Arial"/>
                <a:ea typeface="Times New Roman"/>
              </a:rPr>
            </a:br>
            <a:r>
              <a:rPr lang="ru-RU" dirty="0">
                <a:solidFill>
                  <a:schemeClr val="bg1"/>
                </a:solidFill>
                <a:latin typeface="Arial"/>
                <a:ea typeface="Times New Roman"/>
              </a:rPr>
              <a:t>Юрий Алексеевич Гагарин - Первый человек в космосе. История космонавтики»;</a:t>
            </a:r>
            <a:br>
              <a:rPr lang="ru-RU" dirty="0">
                <a:solidFill>
                  <a:schemeClr val="bg1"/>
                </a:solidFill>
                <a:latin typeface="Arial"/>
                <a:ea typeface="Times New Roman"/>
              </a:rPr>
            </a:br>
            <a:r>
              <a:rPr lang="ru-RU" dirty="0">
                <a:solidFill>
                  <a:schemeClr val="bg1"/>
                </a:solidFill>
                <a:latin typeface="Arial"/>
                <a:ea typeface="Times New Roman"/>
              </a:rPr>
              <a:t>- беседа «Какие формы работы можно использовать при знакомстве детей с космосом, праздником «День космонавтики», первым космонавтом»;</a:t>
            </a:r>
            <a:br>
              <a:rPr lang="ru-RU" dirty="0">
                <a:solidFill>
                  <a:schemeClr val="bg1"/>
                </a:solidFill>
                <a:latin typeface="Arial"/>
                <a:ea typeface="Times New Roman"/>
              </a:rPr>
            </a:br>
            <a:r>
              <a:rPr lang="ru-RU" dirty="0">
                <a:solidFill>
                  <a:schemeClr val="bg1"/>
                </a:solidFill>
                <a:latin typeface="Arial"/>
                <a:ea typeface="Times New Roman"/>
              </a:rPr>
              <a:t>- поделки и рисунки, сделанные совместно с детьми «Этот удивительный космос».</a:t>
            </a:r>
            <a:br>
              <a:rPr lang="ru-RU" dirty="0">
                <a:solidFill>
                  <a:schemeClr val="bg1"/>
                </a:solidFill>
                <a:latin typeface="Arial"/>
                <a:ea typeface="Times New Roman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542263"/>
            <a:ext cx="5541025" cy="3116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5529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3852" cy="68506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260648"/>
            <a:ext cx="80648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chemeClr val="bg1"/>
                </a:solidFill>
                <a:latin typeface="Arial"/>
                <a:ea typeface="Times New Roman"/>
              </a:rPr>
              <a:t>2. Работа с детьми:</a:t>
            </a:r>
            <a:r>
              <a:rPr lang="ru-RU" dirty="0">
                <a:solidFill>
                  <a:schemeClr val="bg1"/>
                </a:solidFill>
                <a:latin typeface="Arial"/>
                <a:ea typeface="Times New Roman"/>
              </a:rPr>
              <a:t/>
            </a:r>
            <a:br>
              <a:rPr lang="ru-RU" dirty="0">
                <a:solidFill>
                  <a:schemeClr val="bg1"/>
                </a:solidFill>
                <a:latin typeface="Arial"/>
                <a:ea typeface="Times New Roman"/>
              </a:rPr>
            </a:br>
            <a:r>
              <a:rPr lang="ru-RU" dirty="0">
                <a:solidFill>
                  <a:schemeClr val="bg1"/>
                </a:solidFill>
                <a:latin typeface="Arial"/>
                <a:ea typeface="Times New Roman"/>
              </a:rPr>
              <a:t>1. Рассматривание материала по теме «Космос»;</a:t>
            </a:r>
            <a:br>
              <a:rPr lang="ru-RU" dirty="0">
                <a:solidFill>
                  <a:schemeClr val="bg1"/>
                </a:solidFill>
                <a:latin typeface="Arial"/>
                <a:ea typeface="Times New Roman"/>
              </a:rPr>
            </a:br>
            <a:r>
              <a:rPr lang="ru-RU" dirty="0">
                <a:solidFill>
                  <a:schemeClr val="bg1"/>
                </a:solidFill>
                <a:latin typeface="Arial"/>
                <a:ea typeface="Times New Roman"/>
              </a:rPr>
              <a:t>2. Беседа «Какое бывает небо?»;</a:t>
            </a:r>
            <a:br>
              <a:rPr lang="ru-RU" dirty="0">
                <a:solidFill>
                  <a:schemeClr val="bg1"/>
                </a:solidFill>
                <a:latin typeface="Arial"/>
                <a:ea typeface="Times New Roman"/>
              </a:rPr>
            </a:br>
            <a:r>
              <a:rPr lang="ru-RU" dirty="0">
                <a:solidFill>
                  <a:schemeClr val="bg1"/>
                </a:solidFill>
                <a:latin typeface="Arial"/>
                <a:ea typeface="Times New Roman"/>
              </a:rPr>
              <a:t>3. Аппликация с элементами рисования «Космическое путешествие»;</a:t>
            </a:r>
            <a:br>
              <a:rPr lang="ru-RU" dirty="0">
                <a:solidFill>
                  <a:schemeClr val="bg1"/>
                </a:solidFill>
                <a:latin typeface="Arial"/>
                <a:ea typeface="Times New Roman"/>
              </a:rPr>
            </a:br>
            <a:r>
              <a:rPr lang="ru-RU" dirty="0">
                <a:solidFill>
                  <a:schemeClr val="bg1"/>
                </a:solidFill>
                <a:latin typeface="Arial"/>
                <a:ea typeface="Times New Roman"/>
              </a:rPr>
              <a:t>4. Чтение стихотворений, загадывание загадок на тему «Космос»;</a:t>
            </a:r>
            <a:br>
              <a:rPr lang="ru-RU" dirty="0">
                <a:solidFill>
                  <a:schemeClr val="bg1"/>
                </a:solidFill>
                <a:latin typeface="Arial"/>
                <a:ea typeface="Times New Roman"/>
              </a:rPr>
            </a:br>
            <a:r>
              <a:rPr lang="ru-RU" dirty="0">
                <a:solidFill>
                  <a:schemeClr val="bg1"/>
                </a:solidFill>
                <a:latin typeface="Arial"/>
                <a:ea typeface="Times New Roman"/>
              </a:rPr>
              <a:t>5. Выкладывание из счетных палочек (путем наложения) ракеты, звездочки, самолета, солнышко (или выкладывание из геометрических фигур);</a:t>
            </a:r>
            <a:br>
              <a:rPr lang="ru-RU" dirty="0">
                <a:solidFill>
                  <a:schemeClr val="bg1"/>
                </a:solidFill>
                <a:latin typeface="Arial"/>
                <a:ea typeface="Times New Roman"/>
              </a:rPr>
            </a:br>
            <a:r>
              <a:rPr lang="ru-RU" dirty="0">
                <a:solidFill>
                  <a:schemeClr val="bg1"/>
                </a:solidFill>
                <a:latin typeface="Arial"/>
                <a:ea typeface="Times New Roman"/>
              </a:rPr>
              <a:t>6. Подвижные игры: «Солнышко и дождик», «Солнечные зайчики»;</a:t>
            </a:r>
            <a:br>
              <a:rPr lang="ru-RU" dirty="0">
                <a:solidFill>
                  <a:schemeClr val="bg1"/>
                </a:solidFill>
                <a:latin typeface="Arial"/>
                <a:ea typeface="Times New Roman"/>
              </a:rPr>
            </a:br>
            <a:r>
              <a:rPr lang="ru-RU" dirty="0">
                <a:solidFill>
                  <a:schemeClr val="bg1"/>
                </a:solidFill>
                <a:latin typeface="Arial"/>
                <a:ea typeface="Times New Roman"/>
              </a:rPr>
              <a:t>7. Пальчиковая гимнастика «Тучки», «Солнышко светит»;</a:t>
            </a:r>
            <a:br>
              <a:rPr lang="ru-RU" dirty="0">
                <a:solidFill>
                  <a:schemeClr val="bg1"/>
                </a:solidFill>
                <a:latin typeface="Arial"/>
                <a:ea typeface="Times New Roman"/>
              </a:rPr>
            </a:br>
            <a:r>
              <a:rPr lang="ru-RU" dirty="0">
                <a:solidFill>
                  <a:schemeClr val="bg1"/>
                </a:solidFill>
                <a:latin typeface="Arial"/>
                <a:ea typeface="Times New Roman"/>
              </a:rPr>
              <a:t>8. Сюжетно–ролевая игра «Полёт в космос»;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425312"/>
            <a:ext cx="5616624" cy="3159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1422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375"/>
            <a:ext cx="9153852" cy="68506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" y="44625"/>
            <a:ext cx="8388423" cy="3384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9. Дыхательная гимнастика «Ветерок»;</a:t>
            </a:r>
            <a:br>
              <a:rPr lang="ru-RU" dirty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</a:br>
            <a:r>
              <a:rPr lang="ru-RU" dirty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10. Физкультминутка «Ракета»;</a:t>
            </a:r>
            <a:br>
              <a:rPr lang="ru-RU" dirty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</a:br>
            <a:r>
              <a:rPr lang="ru-RU" dirty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11. Просмотр мультфильмов «Белка и Стрелка», «</a:t>
            </a:r>
            <a:r>
              <a:rPr lang="ru-RU" dirty="0" err="1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Лунтик</a:t>
            </a:r>
            <a:r>
              <a:rPr lang="ru-RU" dirty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», «Незнайка на луне».</a:t>
            </a:r>
            <a:br>
              <a:rPr lang="ru-RU" dirty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</a:br>
            <a:r>
              <a:rPr lang="ru-RU" dirty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12. Слушание песен «Разукрасим все планеты» (</a:t>
            </a:r>
            <a:r>
              <a:rPr lang="ru-RU" dirty="0" err="1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Барбарики</a:t>
            </a:r>
            <a:r>
              <a:rPr lang="ru-RU" dirty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), «Облака белокрылые лошадки».</a:t>
            </a:r>
            <a:br>
              <a:rPr lang="ru-RU" dirty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</a:br>
            <a:r>
              <a:rPr lang="ru-RU" i="1" dirty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Итог работы:</a:t>
            </a:r>
            <a:r>
              <a:rPr lang="ru-RU" dirty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 </a:t>
            </a:r>
            <a:br>
              <a:rPr lang="ru-RU" dirty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</a:br>
            <a:r>
              <a:rPr lang="ru-RU" dirty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1. Выставка работ «Этот удивительный космос»</a:t>
            </a:r>
            <a:br>
              <a:rPr lang="ru-RU" dirty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</a:br>
            <a:r>
              <a:rPr lang="ru-RU" dirty="0">
                <a:solidFill>
                  <a:schemeClr val="bg1"/>
                </a:solidFill>
                <a:latin typeface="Arial"/>
                <a:ea typeface="Times New Roman"/>
                <a:cs typeface="Times New Roman"/>
              </a:rPr>
              <a:t>2. Коллективная работа с детьми «Космическое путешествие»</a:t>
            </a:r>
            <a:endParaRPr lang="ru-RU" sz="1600" dirty="0">
              <a:solidFill>
                <a:schemeClr val="bg1"/>
              </a:solidFill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2400" b="1" dirty="0">
                <a:solidFill>
                  <a:schemeClr val="bg1"/>
                </a:solidFill>
                <a:latin typeface="Trebuchet MS"/>
                <a:ea typeface="Times New Roman"/>
                <a:cs typeface="Times New Roman"/>
              </a:rPr>
              <a:t> </a:t>
            </a:r>
            <a:endParaRPr lang="ru-RU" sz="1600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4" r="5242" b="5296"/>
          <a:stretch/>
        </p:blipFill>
        <p:spPr>
          <a:xfrm>
            <a:off x="3347865" y="3068960"/>
            <a:ext cx="4752528" cy="3718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64828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63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2017-04-11T05:54:23Z</dcterms:created>
  <dcterms:modified xsi:type="dcterms:W3CDTF">2017-04-14T10:37:34Z</dcterms:modified>
</cp:coreProperties>
</file>